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66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DD9"/>
    <a:srgbClr val="FB9150"/>
    <a:srgbClr val="30353F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8" autoAdjust="0"/>
    <p:restoredTop sz="94652" autoAdjust="0"/>
  </p:normalViewPr>
  <p:slideViewPr>
    <p:cSldViewPr snapToGrid="0" showGuides="1">
      <p:cViewPr>
        <p:scale>
          <a:sx n="90" d="100"/>
          <a:sy n="90" d="100"/>
        </p:scale>
        <p:origin x="944" y="52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 noProof="0"/>
              <a:t>10/16/2019</a:t>
            </a:r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10/16/2019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oom.com/share/f18d53c39b3d43178b6d850a22c052b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efactor.org/journal/pdf/Strategic-Data-Driven-Approach-to-Improve-Conversion-Rates-and-Sales-Performance-of-E-Commerce-Websites.pdf" TargetMode="External"/><Relationship Id="rId2" Type="http://schemas.openxmlformats.org/officeDocument/2006/relationships/hyperlink" Target="http://success.adobe.com/assets/en/downloads/whitepaper/13926.digital_index_loyal_shoppers_report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arilliance.com/personalized-product-recommendations-stats/" TargetMode="External"/><Relationship Id="rId4" Type="http://schemas.openxmlformats.org/officeDocument/2006/relationships/hyperlink" Target="http://www.icommercecentral.com/open-access/customer-retention-in-online-retail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78469" y="3444079"/>
            <a:ext cx="16350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sz="4400" b="1" dirty="0">
                <a:solidFill>
                  <a:schemeClr val="bg1"/>
                </a:solidFill>
                <a:latin typeface="+mj-lt"/>
              </a:rPr>
              <a:t>ASOS </a:t>
            </a:r>
            <a:endParaRPr lang="en-gb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2265" y="4150067"/>
            <a:ext cx="10487487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RMIT – Data Science Strategy and Leadership</a:t>
            </a:r>
          </a:p>
          <a:p>
            <a:pPr algn="ctr"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Consumer Analytics</a:t>
            </a:r>
          </a:p>
          <a:p>
            <a:pPr algn="ctr"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Assignment 3</a:t>
            </a:r>
          </a:p>
          <a:p>
            <a:pPr algn="ctr"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Link to the video presentation: </a:t>
            </a:r>
            <a:r>
              <a:rPr lang="en-GB" sz="2000" dirty="0">
                <a:solidFill>
                  <a:schemeClr val="bg1"/>
                </a:solidFill>
                <a:hlinkClick r:id="rId4"/>
              </a:rPr>
              <a:t>https://www.loom.com/share/f18d53c39b3d43178b6d850a22c052b3</a:t>
            </a:r>
            <a:endParaRPr lang="en-GB" sz="2000" dirty="0">
              <a:solidFill>
                <a:schemeClr val="bg1"/>
              </a:solidFill>
            </a:endParaRPr>
          </a:p>
          <a:p>
            <a:pPr algn="ctr">
              <a:tabLst>
                <a:tab pos="347663" algn="l"/>
              </a:tabLst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F684B7-888D-8E4E-92DA-3D84B579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1C1B9B-B6FE-D647-BAE9-ED7E45007037}"/>
              </a:ext>
            </a:extLst>
          </p:cNvPr>
          <p:cNvSpPr txBox="1"/>
          <p:nvPr/>
        </p:nvSpPr>
        <p:spPr>
          <a:xfrm>
            <a:off x="838200" y="5735980"/>
            <a:ext cx="141384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Hassan Ismail</a:t>
            </a:r>
          </a:p>
          <a:p>
            <a:pPr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S3823277</a:t>
            </a:r>
          </a:p>
          <a:p>
            <a:pPr rtl="0">
              <a:tabLst>
                <a:tab pos="347663" algn="l"/>
              </a:tabLst>
            </a:pPr>
            <a:r>
              <a:rPr lang="en-GB" sz="2000" dirty="0">
                <a:solidFill>
                  <a:schemeClr val="bg1"/>
                </a:solidFill>
              </a:rPr>
              <a:t>20 Aug 2020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C991-877C-5C4E-BE48-D48D890B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6B84C-A450-004E-BE96-21A21C057DE9}"/>
              </a:ext>
            </a:extLst>
          </p:cNvPr>
          <p:cNvSpPr txBox="1"/>
          <p:nvPr/>
        </p:nvSpPr>
        <p:spPr>
          <a:xfrm>
            <a:off x="1185863" y="2014538"/>
            <a:ext cx="930116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Adobe : </a:t>
            </a:r>
            <a:r>
              <a:rPr lang="en-AU" dirty="0"/>
              <a:t>The ROI from Marketing to Existing Online Customers</a:t>
            </a:r>
            <a:br>
              <a:rPr lang="en-AU" dirty="0"/>
            </a:br>
            <a:r>
              <a:rPr lang="en-AU" sz="1400" dirty="0">
                <a:hlinkClick r:id="rId2"/>
              </a:rPr>
              <a:t>http://success.adobe.com/assets/en/downloads/whitepaper/13926.digital_index_loyal_shoppers_report.pdf</a:t>
            </a:r>
            <a:endParaRPr lang="en-AU" sz="1400" dirty="0"/>
          </a:p>
          <a:p>
            <a:endParaRPr lang="en-AU" sz="1400" dirty="0"/>
          </a:p>
          <a:p>
            <a:r>
              <a:rPr lang="en-US" dirty="0"/>
              <a:t>Strategic Data Driven Approach to Improve Conversion Rates and Sales Performance of E-Commerce </a:t>
            </a:r>
            <a:br>
              <a:rPr lang="en-US" dirty="0"/>
            </a:br>
            <a:r>
              <a:rPr lang="en-US" sz="1100" u="sng" dirty="0">
                <a:hlinkClick r:id="rId3"/>
              </a:rPr>
              <a:t>https://www.citefactor.org/journal/pdf/Strategic-Data-Driven-Approach-to-Improve-Conversion-Rates-and-Sales-Performance-of-E-Commerce-Websites.pdf</a:t>
            </a:r>
            <a:r>
              <a:rPr lang="en-US" sz="1100" dirty="0"/>
              <a:t> 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dirty="0"/>
              <a:t>Customer Retention in On-line Retail</a:t>
            </a:r>
            <a:r>
              <a:rPr lang="en-AU" dirty="0"/>
              <a:t> </a:t>
            </a:r>
          </a:p>
          <a:p>
            <a:r>
              <a:rPr lang="en-US" sz="1400" u="sng" dirty="0">
                <a:hlinkClick r:id="rId4"/>
              </a:rPr>
              <a:t>http://www.icommercecentral.com/open-access/customer-retention-in-online-retail.pdf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dirty="0"/>
              <a:t>Tips for Effective Personalized Product Recommendations </a:t>
            </a:r>
          </a:p>
          <a:p>
            <a:r>
              <a:rPr lang="en-US" sz="1400" dirty="0">
                <a:hlinkClick r:id="rId5"/>
              </a:rPr>
              <a:t>https://www.barilliance.com/personalized-product-recommendations-stats/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623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n-gb" sz="4800" b="1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E12A64-851B-8940-92E6-18FCBEE6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D1E2-3FEF-FA42-A7C5-702D48D5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B38B3D-FDE3-D047-ADA5-2BB757382311}"/>
              </a:ext>
            </a:extLst>
          </p:cNvPr>
          <p:cNvSpPr/>
          <p:nvPr/>
        </p:nvSpPr>
        <p:spPr>
          <a:xfrm>
            <a:off x="2004557" y="2276145"/>
            <a:ext cx="43514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Become the world's number-one destination for fashion-loving 20-somethings.</a:t>
            </a:r>
          </a:p>
          <a:p>
            <a:br>
              <a:rPr lang="en-AU" dirty="0"/>
            </a:br>
            <a:endParaRPr lang="en-AU" dirty="0"/>
          </a:p>
          <a:p>
            <a:r>
              <a:rPr lang="en-AU" dirty="0"/>
              <a:t>Be unique, multi-platform experience that truly resonates with the people who use it, because it's built by them. It's a place to develop your own style and be inspired… and, of course, to shop.</a:t>
            </a:r>
          </a:p>
          <a:p>
            <a:br>
              <a:rPr lang="en-AU" dirty="0"/>
            </a:br>
            <a:endParaRPr lang="en-AU" dirty="0"/>
          </a:p>
          <a:p>
            <a:r>
              <a:rPr lang="en-AU" dirty="0"/>
              <a:t>Young adults (16-34 years old) men and women</a:t>
            </a:r>
          </a:p>
          <a:p>
            <a:r>
              <a:rPr lang="en-AU" dirty="0"/>
              <a:t>Highly interested in Fashion</a:t>
            </a:r>
          </a:p>
          <a:p>
            <a:r>
              <a:rPr lang="en-AU" dirty="0"/>
              <a:t>Digital natives</a:t>
            </a:r>
          </a:p>
          <a:p>
            <a:endParaRPr lang="en-US" dirty="0"/>
          </a:p>
        </p:txBody>
      </p:sp>
      <p:pic>
        <p:nvPicPr>
          <p:cNvPr id="5" name="Picture 4" descr="westwoodgroup.com">
            <a:extLst>
              <a:ext uri="{FF2B5EF4-FFF2-40B4-BE49-F238E27FC236}">
                <a16:creationId xmlns:a16="http://schemas.microsoft.com/office/drawing/2014/main" id="{47CE4EBF-F41C-5D46-9D94-11AC68662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79" y="3778624"/>
            <a:ext cx="5737704" cy="2481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D3E935-CCD5-414E-9F0F-D1F4B0C0C8B6}"/>
              </a:ext>
            </a:extLst>
          </p:cNvPr>
          <p:cNvSpPr/>
          <p:nvPr/>
        </p:nvSpPr>
        <p:spPr>
          <a:xfrm>
            <a:off x="680155" y="2168569"/>
            <a:ext cx="1324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Vision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308BF-9C1C-A149-B20A-1BBAAF78A0AC}"/>
              </a:ext>
            </a:extLst>
          </p:cNvPr>
          <p:cNvSpPr/>
          <p:nvPr/>
        </p:nvSpPr>
        <p:spPr>
          <a:xfrm>
            <a:off x="573302" y="3362397"/>
            <a:ext cx="1478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Mission</a:t>
            </a: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7715E-E9EE-5848-9D0C-0DE226732443}"/>
              </a:ext>
            </a:extLst>
          </p:cNvPr>
          <p:cNvSpPr/>
          <p:nvPr/>
        </p:nvSpPr>
        <p:spPr>
          <a:xfrm>
            <a:off x="787557" y="5224359"/>
            <a:ext cx="1217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Target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4A584-F528-414B-96CF-83031D8CD616}"/>
              </a:ext>
            </a:extLst>
          </p:cNvPr>
          <p:cNvSpPr txBox="1"/>
          <p:nvPr/>
        </p:nvSpPr>
        <p:spPr>
          <a:xfrm>
            <a:off x="2051592" y="1375630"/>
            <a:ext cx="2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online Fashion retailer</a:t>
            </a:r>
          </a:p>
        </p:txBody>
      </p:sp>
    </p:spTree>
    <p:extLst>
      <p:ext uri="{BB962C8B-B14F-4D97-AF65-F5344CB8AC3E}">
        <p14:creationId xmlns:p14="http://schemas.microsoft.com/office/powerpoint/2010/main" val="350342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06429-9881-BD4D-9754-8E79355D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The Issue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11D33-E2AE-1E4A-B02E-8BC70E3437AC}"/>
              </a:ext>
            </a:extLst>
          </p:cNvPr>
          <p:cNvSpPr txBox="1"/>
          <p:nvPr/>
        </p:nvSpPr>
        <p:spPr>
          <a:xfrm>
            <a:off x="645065" y="2031101"/>
            <a:ext cx="4785717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Company is facing a margin erosion.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decrease in the profit margin in our case is due to: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Decreasing retention rate within 15-24 age group in the last two years.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Decreased market share.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Low Average Order Value.</a:t>
            </a: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tention-vs-acquisition-costs-title">
            <a:extLst>
              <a:ext uri="{FF2B5EF4-FFF2-40B4-BE49-F238E27FC236}">
                <a16:creationId xmlns:a16="http://schemas.microsoft.com/office/drawing/2014/main" id="{AB595BC2-FCE8-A248-9AF3-9391FD23A3E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10330" b="-3"/>
          <a:stretch/>
        </p:blipFill>
        <p:spPr bwMode="auto">
          <a:xfrm>
            <a:off x="5987738" y="650494"/>
            <a:ext cx="5628018" cy="53241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927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7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BC7D3-C6F3-3A40-8D37-A14F2DC9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Consumer Friction Point</a:t>
            </a:r>
          </a:p>
        </p:txBody>
      </p:sp>
      <p:sp>
        <p:nvSpPr>
          <p:cNvPr id="102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5" name="Picture 1" descr="page1image792880">
            <a:extLst>
              <a:ext uri="{FF2B5EF4-FFF2-40B4-BE49-F238E27FC236}">
                <a16:creationId xmlns:a16="http://schemas.microsoft.com/office/drawing/2014/main" id="{6A8ED9C2-D880-174E-9362-221192286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6840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F4082A-740F-D742-92CA-E066EA52BC05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The stop/transform of the loyalty program impacted the retention rate and the consumer experiences.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Unhappy costumers will start looking somewhere else to purchase their needs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B1D2-5FCE-7948-9BEA-D4D00D16FE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50" y="3002502"/>
            <a:ext cx="849689" cy="852995"/>
          </a:xfrm>
          <a:prstGeom prst="rect">
            <a:avLst/>
          </a:prstGeom>
          <a:solidFill>
            <a:srgbClr val="FB9150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743BC-38BE-8140-81B4-21079DD05B8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919" y="1594629"/>
            <a:ext cx="1808629" cy="72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70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AE59-7BAA-BD44-B57A-5752B6E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5658A-C9A2-8D40-ACFC-9E4AC9BF535F}"/>
              </a:ext>
            </a:extLst>
          </p:cNvPr>
          <p:cNvSpPr txBox="1"/>
          <p:nvPr/>
        </p:nvSpPr>
        <p:spPr>
          <a:xfrm>
            <a:off x="1611910" y="493119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4BBD2A23-8782-2843-AAC2-A07D1182EE15}"/>
              </a:ext>
            </a:extLst>
          </p:cNvPr>
          <p:cNvSpPr/>
          <p:nvPr/>
        </p:nvSpPr>
        <p:spPr>
          <a:xfrm>
            <a:off x="838200" y="2197767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 Consumer Retention rate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3390A093-A3EA-454F-84A4-4C58BFC459AA}"/>
              </a:ext>
            </a:extLst>
          </p:cNvPr>
          <p:cNvSpPr/>
          <p:nvPr/>
        </p:nvSpPr>
        <p:spPr>
          <a:xfrm>
            <a:off x="838200" y="3011170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Increase/</a:t>
            </a:r>
            <a:r>
              <a:rPr lang="en-US"/>
              <a:t>maintain Market Share</a:t>
            </a:r>
            <a:endParaRPr lang="en-US" dirty="0"/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04AE555F-F078-0741-BBB9-1BE80FF18421}"/>
              </a:ext>
            </a:extLst>
          </p:cNvPr>
          <p:cNvSpPr/>
          <p:nvPr/>
        </p:nvSpPr>
        <p:spPr>
          <a:xfrm>
            <a:off x="838200" y="3841620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Up-sell </a:t>
            </a:r>
            <a:r>
              <a:rPr lang="en-US"/>
              <a:t>and cross-sell</a:t>
            </a:r>
            <a:endParaRPr lang="en-US" dirty="0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48708AF3-88DC-BD43-B210-757847ABEEA1}"/>
              </a:ext>
            </a:extLst>
          </p:cNvPr>
          <p:cNvSpPr/>
          <p:nvPr/>
        </p:nvSpPr>
        <p:spPr>
          <a:xfrm>
            <a:off x="838200" y="4686196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 Average </a:t>
            </a:r>
            <a:r>
              <a:rPr lang="en-US"/>
              <a:t>Order Value</a:t>
            </a:r>
            <a:endParaRPr lang="en-US" dirty="0"/>
          </a:p>
        </p:txBody>
      </p:sp>
      <p:sp>
        <p:nvSpPr>
          <p:cNvPr id="9" name="Round Single Corner of Rectangle 8">
            <a:extLst>
              <a:ext uri="{FF2B5EF4-FFF2-40B4-BE49-F238E27FC236}">
                <a16:creationId xmlns:a16="http://schemas.microsoft.com/office/drawing/2014/main" id="{B2503687-00A8-024E-8CA3-23693EC4724E}"/>
              </a:ext>
            </a:extLst>
          </p:cNvPr>
          <p:cNvSpPr/>
          <p:nvPr/>
        </p:nvSpPr>
        <p:spPr>
          <a:xfrm>
            <a:off x="6057898" y="2837431"/>
            <a:ext cx="4305300" cy="465221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Focus on Segmentation and </a:t>
            </a:r>
            <a:r>
              <a:rPr lang="en-US" dirty="0" err="1"/>
              <a:t>Personalisation</a:t>
            </a:r>
            <a:endParaRPr lang="en-US" dirty="0"/>
          </a:p>
        </p:txBody>
      </p:sp>
      <p:sp>
        <p:nvSpPr>
          <p:cNvPr id="11" name="Round Single Corner of Rectangle 10">
            <a:extLst>
              <a:ext uri="{FF2B5EF4-FFF2-40B4-BE49-F238E27FC236}">
                <a16:creationId xmlns:a16="http://schemas.microsoft.com/office/drawing/2014/main" id="{04E47DA5-5D72-4047-B8CE-210CD51DBC4C}"/>
              </a:ext>
            </a:extLst>
          </p:cNvPr>
          <p:cNvSpPr/>
          <p:nvPr/>
        </p:nvSpPr>
        <p:spPr>
          <a:xfrm>
            <a:off x="6057898" y="3804000"/>
            <a:ext cx="4305300" cy="465221"/>
          </a:xfrm>
          <a:prstGeom prst="round1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Recommendation Systems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0652D5-23D9-144A-9AE7-4436FED60A7F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251158" y="2430378"/>
            <a:ext cx="1806740" cy="639664"/>
          </a:xfrm>
          <a:prstGeom prst="straightConnector1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24670-725D-7846-BC63-FA1448E0947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251158" y="4036611"/>
            <a:ext cx="1806740" cy="37620"/>
          </a:xfrm>
          <a:prstGeom prst="straightConnector1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4BC9F-0C3E-9B4C-BD52-F654BE7CC9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4251158" y="4036611"/>
            <a:ext cx="1806740" cy="882196"/>
          </a:xfrm>
          <a:prstGeom prst="straightConnector1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34F3E-7458-2741-9946-F343E67AFFB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251158" y="3070042"/>
            <a:ext cx="1806740" cy="100418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8C35A9-CB28-9B4D-8D23-23BB8D6CAE4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251158" y="3070042"/>
            <a:ext cx="1806740" cy="173739"/>
          </a:xfrm>
          <a:prstGeom prst="straightConnector1">
            <a:avLst/>
          </a:prstGeom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C4B3F1-2272-9C46-AD63-D59C4D9A1647}"/>
              </a:ext>
            </a:extLst>
          </p:cNvPr>
          <p:cNvSpPr txBox="1"/>
          <p:nvPr/>
        </p:nvSpPr>
        <p:spPr>
          <a:xfrm>
            <a:off x="795336" y="1685791"/>
            <a:ext cx="170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Objectives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09C48B-BA3A-9B4F-AC3A-90A18ABBE922}"/>
              </a:ext>
            </a:extLst>
          </p:cNvPr>
          <p:cNvSpPr txBox="1"/>
          <p:nvPr/>
        </p:nvSpPr>
        <p:spPr>
          <a:xfrm>
            <a:off x="6057898" y="1682618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82126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DE96-F8D5-BB47-B229-80DE43E1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and </a:t>
            </a:r>
            <a:r>
              <a:rPr lang="en-US" dirty="0" err="1"/>
              <a:t>Personalisation</a:t>
            </a:r>
            <a:endParaRPr lang="en-US" dirty="0"/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B363F03B-AFBC-1C47-975E-E9365039EF53}"/>
              </a:ext>
            </a:extLst>
          </p:cNvPr>
          <p:cNvSpPr/>
          <p:nvPr/>
        </p:nvSpPr>
        <p:spPr>
          <a:xfrm>
            <a:off x="838200" y="1611975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 Consumer Retention rate</a:t>
            </a:r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91856538-CFD3-0D47-B8F4-07FCF28ACE4F}"/>
              </a:ext>
            </a:extLst>
          </p:cNvPr>
          <p:cNvSpPr/>
          <p:nvPr/>
        </p:nvSpPr>
        <p:spPr>
          <a:xfrm>
            <a:off x="4389521" y="1611974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Increase/maintain Market Share</a:t>
            </a:r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D9DFD2C9-C027-3846-9BBD-4A4D1406695A}"/>
              </a:ext>
            </a:extLst>
          </p:cNvPr>
          <p:cNvSpPr/>
          <p:nvPr/>
        </p:nvSpPr>
        <p:spPr>
          <a:xfrm>
            <a:off x="7940842" y="1597686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Up-sell and cross-sell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600B4-180B-D34B-83E7-E66B039921DA}"/>
              </a:ext>
            </a:extLst>
          </p:cNvPr>
          <p:cNvSpPr txBox="1"/>
          <p:nvPr/>
        </p:nvSpPr>
        <p:spPr>
          <a:xfrm>
            <a:off x="838200" y="2182443"/>
            <a:ext cx="5391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Segmented regression model on current customers and focus on age group (15-24) to predict the customers who are more likely to be defect.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Input: Current consumers: Age, city, suburb, education, gender, type of purchases.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Predicted purchase value for next period (year)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Classify the new customers and focus marketing on returning and repeat purchasers (</a:t>
            </a:r>
            <a:r>
              <a:rPr lang="en-AU" dirty="0"/>
              <a:t>k-Nearest Neighbours)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Input: New purchaser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Class of the new purchaser (shopper, returning purchaser, repeat purchaser).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7DECC-ACCC-6C4B-9565-7CBF9D6F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412121"/>
            <a:ext cx="5872164" cy="30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B5AFAC-04B8-A146-91F2-88DF5702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2" y="2371725"/>
            <a:ext cx="6734698" cy="422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D427E-2623-FF49-A9D9-4E9B157E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2342F-AA00-2D4B-A376-1C4A30A1D1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798" y="4596567"/>
            <a:ext cx="3026024" cy="1896308"/>
          </a:xfrm>
          <a:prstGeom prst="rect">
            <a:avLst/>
          </a:prstGeom>
        </p:spPr>
      </p:pic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0262F4BA-4E6A-C94F-B9F7-4EB6BB530964}"/>
              </a:ext>
            </a:extLst>
          </p:cNvPr>
          <p:cNvSpPr/>
          <p:nvPr/>
        </p:nvSpPr>
        <p:spPr>
          <a:xfrm>
            <a:off x="838200" y="1690688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Up-sell </a:t>
            </a:r>
            <a:r>
              <a:rPr lang="en-US"/>
              <a:t>and cross-sell</a:t>
            </a:r>
            <a:endParaRPr lang="en-US" dirty="0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674BE9ED-3A3D-B448-B6BB-F728C360E253}"/>
              </a:ext>
            </a:extLst>
          </p:cNvPr>
          <p:cNvSpPr/>
          <p:nvPr/>
        </p:nvSpPr>
        <p:spPr>
          <a:xfrm>
            <a:off x="4389521" y="1690687"/>
            <a:ext cx="3412958" cy="465221"/>
          </a:xfrm>
          <a:prstGeom prst="round1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Increase Average </a:t>
            </a:r>
            <a:r>
              <a:rPr lang="en-US"/>
              <a:t>Order Value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BCAAB-BF6E-274F-A192-D9C861225D6D}"/>
              </a:ext>
            </a:extLst>
          </p:cNvPr>
          <p:cNvSpPr txBox="1"/>
          <p:nvPr/>
        </p:nvSpPr>
        <p:spPr>
          <a:xfrm>
            <a:off x="838201" y="2643188"/>
            <a:ext cx="403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Recommendation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Input: Historical customer and purchases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Recommend a new suitable and useful to consumers.</a:t>
            </a:r>
          </a:p>
        </p:txBody>
      </p:sp>
    </p:spTree>
    <p:extLst>
      <p:ext uri="{BB962C8B-B14F-4D97-AF65-F5344CB8AC3E}">
        <p14:creationId xmlns:p14="http://schemas.microsoft.com/office/powerpoint/2010/main" val="16865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1017-5439-064B-A4B4-7B38A9DF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143C5-F668-4B44-AEC2-45B34557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580"/>
            <a:ext cx="10515600" cy="44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6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F581-B8E0-3E43-A963-A7DDA4C7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KPI, Risks,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E47B8-0BEC-F34C-8E2F-93F9C5BC8321}"/>
              </a:ext>
            </a:extLst>
          </p:cNvPr>
          <p:cNvSpPr txBox="1"/>
          <p:nvPr/>
        </p:nvSpPr>
        <p:spPr>
          <a:xfrm>
            <a:off x="838200" y="1571625"/>
            <a:ext cx="6477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purchase probability (RPP): Increase of 20% by 6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Order Value (AOV): Increase by 30% by 4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 Retention Rate: Increase by 50% by 1 year.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5DCCA-EC86-EE40-B1B2-637EA9DCB9DF}"/>
              </a:ext>
            </a:extLst>
          </p:cNvPr>
          <p:cNvSpPr txBox="1"/>
          <p:nvPr/>
        </p:nvSpPr>
        <p:spPr>
          <a:xfrm>
            <a:off x="838200" y="3071812"/>
            <a:ext cx="3405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Enough Available data inhouse.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clean and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6B713-D621-804C-8C54-BF6AA26290B8}"/>
              </a:ext>
            </a:extLst>
          </p:cNvPr>
          <p:cNvSpPr txBox="1"/>
          <p:nvPr/>
        </p:nvSpPr>
        <p:spPr>
          <a:xfrm>
            <a:off x="838200" y="4529137"/>
            <a:ext cx="7427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In-house data is not enough: accept the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not clean -  Mitigation: extend data preparation time and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2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30311_Updated" id="{0D1AB845-8C91-4A17-83C2-554F3A60F4B7}" vid="{9E18AF1B-19C5-465B-9A10-4BC0656C0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Macintosh PowerPoint</Application>
  <PresentationFormat>Widescreen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Segoe UI Light</vt:lpstr>
      <vt:lpstr>Office Theme</vt:lpstr>
      <vt:lpstr>PowerPoint Presentation</vt:lpstr>
      <vt:lpstr>ASOS</vt:lpstr>
      <vt:lpstr>The Issue</vt:lpstr>
      <vt:lpstr>Consumer Friction Point</vt:lpstr>
      <vt:lpstr>The Solution</vt:lpstr>
      <vt:lpstr>Segmentation and Personalisation</vt:lpstr>
      <vt:lpstr>Recommendation Systems</vt:lpstr>
      <vt:lpstr>Timeline</vt:lpstr>
      <vt:lpstr>KPI, Risks, Assumptions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Ismail</dc:creator>
  <cp:lastModifiedBy/>
  <cp:revision>1</cp:revision>
  <dcterms:created xsi:type="dcterms:W3CDTF">2020-08-19T14:32:28Z</dcterms:created>
  <dcterms:modified xsi:type="dcterms:W3CDTF">2020-08-20T12:21:14Z</dcterms:modified>
</cp:coreProperties>
</file>